
<file path=[Content_Types].xml><?xml version="1.0" encoding="utf-8"?>
<Types xmlns="http://schemas.openxmlformats.org/package/2006/content-types">
  <Default Extension="png" ContentType="image/png"/>
  <Default Extension="jfif" ContentType="image/jpe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itchFamily="34" charset="0"/>
      <p:regular r:id="rId13"/>
      <p:bold r:id="rId14"/>
      <p:italic r:id="rId15"/>
      <p:boldItalic r:id="rId16"/>
    </p:embeddedFont>
    <p:embeddedFont>
      <p:font typeface="Consolas" pitchFamily="49" charset="0"/>
      <p:regular r:id="rId17"/>
      <p:bold r:id="rId18"/>
      <p:italic r:id="rId19"/>
      <p:boldItalic r:id="rId20"/>
    </p:embeddedFont>
    <p:embeddedFont>
      <p:font typeface="Montserrat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8" d="100"/>
          <a:sy n="68" d="100"/>
        </p:scale>
        <p:origin x="-276" y="-7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-5-2.svg>
</file>

<file path=ppt/media/image-5-4.svg>
</file>

<file path=ppt/media/image-5-6.svg>
</file>

<file path=ppt/media/image-5-8.svg>
</file>

<file path=ppt/media/image-6-12.svg>
</file>

<file path=ppt/media/image-6-3.svg>
</file>

<file path=ppt/media/image-6-6.svg>
</file>

<file path=ppt/media/image-6-9.svg>
</file>

<file path=ppt/media/image-8-3.svg>
</file>

<file path=ppt/media/image-8-5.svg>
</file>

<file path=ppt/media/image-8-7.svg>
</file>

<file path=ppt/media/image-9-13.svg>
</file>

<file path=ppt/media/image-9-17.svg>
</file>

<file path=ppt/media/image-9-5.svg>
</file>

<file path=ppt/media/image-9-9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jfi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EB981-9468-4417-BC95-435EBCF8731B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4600A1-263B-416F-9535-7F7E3A251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85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jf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-5-8.svg"/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-5-6.svg"/><Relationship Id="rId5" Type="http://schemas.openxmlformats.org/officeDocument/2006/relationships/image" Target="../media/image-5-4.svg"/><Relationship Id="rId4" Type="http://schemas.openxmlformats.org/officeDocument/2006/relationships/image" Target="../media/image-5-2.sv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3" Type="http://schemas.openxmlformats.org/officeDocument/2006/relationships/image" Target="../media/image10.png"/><Relationship Id="rId12" Type="http://schemas.openxmlformats.org/officeDocument/2006/relationships/image" Target="../media/image-6-12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-6-6.svg"/><Relationship Id="rId5" Type="http://schemas.openxmlformats.org/officeDocument/2006/relationships/image" Target="../media/image11.png"/><Relationship Id="rId4" Type="http://schemas.openxmlformats.org/officeDocument/2006/relationships/image" Target="../media/image-6-3.svg"/><Relationship Id="rId9" Type="http://schemas.openxmlformats.org/officeDocument/2006/relationships/image" Target="../media/image-6-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png"/><Relationship Id="rId7" Type="http://schemas.openxmlformats.org/officeDocument/2006/relationships/image" Target="../media/image-8-7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-8-5.svg"/><Relationship Id="rId5" Type="http://schemas.openxmlformats.org/officeDocument/2006/relationships/image" Target="../media/image-8-3.sv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-9-13.svg"/><Relationship Id="rId18" Type="http://schemas.openxmlformats.org/officeDocument/2006/relationships/image" Target="../media/image18.jpeg"/><Relationship Id="rId3" Type="http://schemas.openxmlformats.org/officeDocument/2006/relationships/image" Target="../media/image16.png"/><Relationship Id="rId17" Type="http://schemas.openxmlformats.org/officeDocument/2006/relationships/image" Target="../media/image-9-17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-9-5.svg"/><Relationship Id="rId5" Type="http://schemas.openxmlformats.org/officeDocument/2006/relationships/image" Target="../media/image10.png"/><Relationship Id="rId4" Type="http://schemas.openxmlformats.org/officeDocument/2006/relationships/image" Target="../media/image17.png"/><Relationship Id="rId9" Type="http://schemas.openxmlformats.org/officeDocument/2006/relationships/image" Target="../media/image-9-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149685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Smart Voting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661880"/>
            <a:ext cx="7627382" cy="1140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 DSA-Based Approach to Secure &amp; Efficient Elections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58309" y="4345321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Presented By: </a:t>
            </a:r>
            <a:endParaRPr lang="en-US" sz="2400" b="1" dirty="0" smtClean="0">
              <a:solidFill>
                <a:schemeClr val="tx1">
                  <a:lumMod val="85000"/>
                  <a:lumOff val="15000"/>
                </a:schemeClr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342900" indent="-342900" algn="l">
              <a:lnSpc>
                <a:spcPts val="2700"/>
              </a:lnSpc>
              <a:buFont typeface="Wingdings" pitchFamily="2" charset="2"/>
              <a:buChar char="§"/>
            </a:pPr>
            <a:r>
              <a:rPr lang="en-US" sz="2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Talha</a:t>
            </a:r>
            <a:r>
              <a:rPr 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Khan (242210) 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342900" indent="-342900" algn="l">
              <a:lnSpc>
                <a:spcPts val="2700"/>
              </a:lnSpc>
              <a:buFont typeface="Wingdings" pitchFamily="2" charset="2"/>
              <a:buChar char="§"/>
            </a:pPr>
            <a:r>
              <a:rPr lang="en-US" sz="2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Ahsan</a:t>
            </a:r>
            <a:r>
              <a:rPr 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Khan (242206)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758309" y="6497881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Department 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 Creative </a:t>
            </a:r>
            <a:r>
              <a:rPr 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Technology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Air 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University </a:t>
            </a:r>
            <a:r>
              <a:rPr 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Islamabad)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758309" y="574276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Supervisor : Prof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 Ammar Khan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7991795" y="3885465"/>
            <a:ext cx="5428783" cy="29591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399335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Thank </a:t>
            </a:r>
            <a:r>
              <a:rPr lang="en-US" sz="4450" b="1" dirty="0" smtClean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You</a:t>
            </a: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503098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 for your attention.</a:t>
            </a:r>
            <a:endParaRPr lang="en-US" sz="2000" b="1" dirty="0"/>
          </a:p>
        </p:txBody>
      </p:sp>
      <p:sp>
        <p:nvSpPr>
          <p:cNvPr id="5" name="Text 2"/>
          <p:cNvSpPr/>
          <p:nvPr/>
        </p:nvSpPr>
        <p:spPr>
          <a:xfrm>
            <a:off x="758309" y="5702618"/>
            <a:ext cx="4561284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Questions?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758309" y="6597610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"Thank you for using EVM!"</a:t>
            </a:r>
            <a:endParaRPr lang="en-US" sz="2000" b="1" dirty="0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7315200" y="4774567"/>
            <a:ext cx="6006905" cy="1856102"/>
          </a:xfrm>
          <a:prstGeom prst="rect">
            <a:avLst/>
          </a:prstGeom>
        </p:spPr>
      </p:pic>
      <p:sp>
        <p:nvSpPr>
          <p:cNvPr id="9" name="AutoShape 2" descr="Adobe Stoc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4" descr="Adobe Stock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4630400" cy="32777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26396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Introduction: Revolutionizing Elections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230880"/>
            <a:ext cx="354937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Challenge: Manual System Flaws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4159925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Prone to human error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758309" y="4582358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Slow processing times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758309" y="5004792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Lacks transparency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758309" y="5427226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Vulnerable to inefficiencies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4843939" y="3230880"/>
            <a:ext cx="354937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Our Solution: A Digital Transformation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43939" y="4159925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Menu-driven</a:t>
            </a: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C++ system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4843939" y="4582358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Simulates real-world elections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4843939" y="5351502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Secure voter authentication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Text 10"/>
          <p:cNvSpPr/>
          <p:nvPr/>
        </p:nvSpPr>
        <p:spPr>
          <a:xfrm>
            <a:off x="4843939" y="5773936"/>
            <a:ext cx="35493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Live voting status &amp; analytics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4843939" y="6196370"/>
            <a:ext cx="35493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Unique "Undo Vote" functionality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1877" y="574953"/>
            <a:ext cx="11387852" cy="687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Problem Statement: Modern Election Demands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31877" y="1680924"/>
            <a:ext cx="4249460" cy="5196245"/>
          </a:xfrm>
          <a:prstGeom prst="roundRect">
            <a:avLst>
              <a:gd name="adj" fmla="val 2582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17" y="1680924"/>
            <a:ext cx="91440" cy="519624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32391" y="1912858"/>
            <a:ext cx="3301722" cy="412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Handling Massive Data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032391" y="2450902"/>
            <a:ext cx="3717012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Modern elections require systems capable of managing vast voter datasets efficiently.</a:t>
            </a:r>
            <a:endParaRPr lang="en-US" b="1" dirty="0"/>
          </a:p>
        </p:txBody>
      </p:sp>
      <p:sp>
        <p:nvSpPr>
          <p:cNvPr id="8" name="Shape 4"/>
          <p:cNvSpPr/>
          <p:nvPr/>
        </p:nvSpPr>
        <p:spPr>
          <a:xfrm>
            <a:off x="5190411" y="1680924"/>
            <a:ext cx="4249460" cy="5196245"/>
          </a:xfrm>
          <a:prstGeom prst="roundRect">
            <a:avLst>
              <a:gd name="adj" fmla="val 2582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551" y="1680924"/>
            <a:ext cx="91440" cy="519624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90924" y="1912858"/>
            <a:ext cx="3717012" cy="825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Ensuring Integrity &amp; Speed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5490924" y="2863572"/>
            <a:ext cx="3717012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Zero duplicate voting and rapid verification are paramount for credible results.</a:t>
            </a:r>
            <a:endParaRPr lang="en-US" b="1" dirty="0"/>
          </a:p>
        </p:txBody>
      </p:sp>
      <p:sp>
        <p:nvSpPr>
          <p:cNvPr id="13" name="Shape 7"/>
          <p:cNvSpPr/>
          <p:nvPr/>
        </p:nvSpPr>
        <p:spPr>
          <a:xfrm>
            <a:off x="9648944" y="1680924"/>
            <a:ext cx="4249460" cy="5196245"/>
          </a:xfrm>
          <a:prstGeom prst="roundRect">
            <a:avLst>
              <a:gd name="adj" fmla="val 2582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6084" y="1680924"/>
            <a:ext cx="91440" cy="519624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949458" y="1912858"/>
            <a:ext cx="3717012" cy="825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Overcoming Scalability Issues</a:t>
            </a:r>
            <a:endParaRPr lang="en-US" sz="2550" dirty="0"/>
          </a:p>
        </p:txBody>
      </p:sp>
      <p:sp>
        <p:nvSpPr>
          <p:cNvPr id="16" name="Text 9"/>
          <p:cNvSpPr/>
          <p:nvPr/>
        </p:nvSpPr>
        <p:spPr>
          <a:xfrm>
            <a:off x="9949458" y="2863572"/>
            <a:ext cx="3717012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Naive linear search systems become bottlenecks as voter numbers grow, causing delays.</a:t>
            </a:r>
            <a:endParaRPr lang="en-US" b="1" dirty="0"/>
          </a:p>
        </p:txBody>
      </p:sp>
      <p:sp>
        <p:nvSpPr>
          <p:cNvPr id="18" name="Text 10"/>
          <p:cNvSpPr/>
          <p:nvPr/>
        </p:nvSpPr>
        <p:spPr>
          <a:xfrm>
            <a:off x="731877" y="7112318"/>
            <a:ext cx="13166646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goal is to design a system that leverages advanced Data Structures to optimize time complexity and enhance data security, addressing these critical challenges head-on.</a:t>
            </a:r>
            <a:endParaRPr lang="en-US" sz="2000" b="1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807" y="4175724"/>
            <a:ext cx="3600313" cy="2395845"/>
          </a:xfrm>
          <a:prstGeom prst="rect">
            <a:avLst/>
          </a:prstGeom>
        </p:spPr>
      </p:pic>
      <p:pic>
        <p:nvPicPr>
          <p:cNvPr id="20" name="Picture 19"/>
          <p:cNvPicPr/>
          <p:nvPr/>
        </p:nvPicPr>
        <p:blipFill>
          <a:blip r:embed="rId5"/>
          <a:stretch>
            <a:fillRect/>
          </a:stretch>
        </p:blipFill>
        <p:spPr>
          <a:xfrm>
            <a:off x="5406721" y="4175723"/>
            <a:ext cx="3885417" cy="2395846"/>
          </a:xfrm>
          <a:prstGeom prst="rect">
            <a:avLst/>
          </a:prstGeom>
        </p:spPr>
      </p:pic>
      <p:pic>
        <p:nvPicPr>
          <p:cNvPr id="1026" name="Picture 2" descr="If an election was held today, who ...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686" y="4175723"/>
            <a:ext cx="3646421" cy="2395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1503" y="464820"/>
            <a:ext cx="7960995" cy="111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 Architecture: A Structured Approach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591503" y="1830348"/>
            <a:ext cx="7960995" cy="1359575"/>
          </a:xfrm>
          <a:prstGeom prst="roundRect">
            <a:avLst>
              <a:gd name="adj" fmla="val 18649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4363" y="1853208"/>
            <a:ext cx="168950" cy="1313855"/>
          </a:xfrm>
          <a:prstGeom prst="roundRect">
            <a:avLst>
              <a:gd name="adj" fmla="val 133834"/>
            </a:avLst>
          </a:prstGeom>
          <a:solidFill>
            <a:srgbClr val="D4E9F7"/>
          </a:solidFill>
          <a:ln/>
        </p:spPr>
      </p:sp>
      <p:sp>
        <p:nvSpPr>
          <p:cNvPr id="6" name="Text 3"/>
          <p:cNvSpPr/>
          <p:nvPr/>
        </p:nvSpPr>
        <p:spPr>
          <a:xfrm>
            <a:off x="952262" y="2022158"/>
            <a:ext cx="2668786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Modular Design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952262" y="2457093"/>
            <a:ext cx="7577376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 operations are strictly confined to a user-selected polling station, preserving organizational hierarchy and data integrity.</a:t>
            </a:r>
            <a:endParaRPr lang="en-US" b="1" dirty="0"/>
          </a:p>
        </p:txBody>
      </p:sp>
      <p:sp>
        <p:nvSpPr>
          <p:cNvPr id="8" name="Shape 5"/>
          <p:cNvSpPr/>
          <p:nvPr/>
        </p:nvSpPr>
        <p:spPr>
          <a:xfrm>
            <a:off x="844987" y="3358872"/>
            <a:ext cx="7707511" cy="1359575"/>
          </a:xfrm>
          <a:prstGeom prst="roundRect">
            <a:avLst>
              <a:gd name="adj" fmla="val 18649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867847" y="3381732"/>
            <a:ext cx="168950" cy="1313855"/>
          </a:xfrm>
          <a:prstGeom prst="roundRect">
            <a:avLst>
              <a:gd name="adj" fmla="val 133834"/>
            </a:avLst>
          </a:prstGeom>
          <a:solidFill>
            <a:srgbClr val="D4E9F7"/>
          </a:solidFill>
          <a:ln/>
        </p:spPr>
      </p:sp>
      <p:sp>
        <p:nvSpPr>
          <p:cNvPr id="10" name="Text 7"/>
          <p:cNvSpPr/>
          <p:nvPr/>
        </p:nvSpPr>
        <p:spPr>
          <a:xfrm>
            <a:off x="1205746" y="3550682"/>
            <a:ext cx="2668786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Focused Scope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205746" y="3985617"/>
            <a:ext cx="7323892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modularity ensures clear responsibilities and prevents data leakage or unauthorized access across stations.</a:t>
            </a:r>
            <a:endParaRPr lang="en-US" b="1" dirty="0"/>
          </a:p>
        </p:txBody>
      </p:sp>
      <p:sp>
        <p:nvSpPr>
          <p:cNvPr id="12" name="Shape 9"/>
          <p:cNvSpPr/>
          <p:nvPr/>
        </p:nvSpPr>
        <p:spPr>
          <a:xfrm>
            <a:off x="1098590" y="4887397"/>
            <a:ext cx="7453908" cy="1359575"/>
          </a:xfrm>
          <a:prstGeom prst="roundRect">
            <a:avLst>
              <a:gd name="adj" fmla="val 18649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1121450" y="4910257"/>
            <a:ext cx="168950" cy="1313855"/>
          </a:xfrm>
          <a:prstGeom prst="roundRect">
            <a:avLst>
              <a:gd name="adj" fmla="val 133834"/>
            </a:avLst>
          </a:prstGeom>
          <a:solidFill>
            <a:srgbClr val="D4E9F7"/>
          </a:solidFill>
          <a:ln/>
        </p:spPr>
      </p:sp>
      <p:sp>
        <p:nvSpPr>
          <p:cNvPr id="14" name="Text 11"/>
          <p:cNvSpPr/>
          <p:nvPr/>
        </p:nvSpPr>
        <p:spPr>
          <a:xfrm>
            <a:off x="1459349" y="5079206"/>
            <a:ext cx="2779514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Separation of Concerns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459349" y="5514142"/>
            <a:ext cx="7070288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1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Each critical feature is powered by a specific, highly optimized data structure tailored for its unique requirements.</a:t>
            </a:r>
            <a:endParaRPr lang="en-US" b="1" dirty="0"/>
          </a:p>
        </p:txBody>
      </p:sp>
      <p:sp>
        <p:nvSpPr>
          <p:cNvPr id="16" name="Shape 13"/>
          <p:cNvSpPr/>
          <p:nvPr/>
        </p:nvSpPr>
        <p:spPr>
          <a:xfrm>
            <a:off x="1352074" y="6415921"/>
            <a:ext cx="7200424" cy="1359575"/>
          </a:xfrm>
          <a:prstGeom prst="roundRect">
            <a:avLst>
              <a:gd name="adj" fmla="val 18649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1374934" y="6438781"/>
            <a:ext cx="168950" cy="1313855"/>
          </a:xfrm>
          <a:prstGeom prst="roundRect">
            <a:avLst>
              <a:gd name="adj" fmla="val 133834"/>
            </a:avLst>
          </a:prstGeom>
          <a:solidFill>
            <a:srgbClr val="D4E9F7"/>
          </a:solidFill>
          <a:ln/>
        </p:spPr>
      </p:sp>
      <p:sp>
        <p:nvSpPr>
          <p:cNvPr id="18" name="Text 15"/>
          <p:cNvSpPr/>
          <p:nvPr/>
        </p:nvSpPr>
        <p:spPr>
          <a:xfrm>
            <a:off x="1712833" y="6607731"/>
            <a:ext cx="2668786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Efficiency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1712833" y="7042666"/>
            <a:ext cx="6816804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design philosophy leads to a robust, efficient, and easily maintainable system.</a:t>
            </a:r>
            <a:endParaRPr lang="en-US" b="1" dirty="0"/>
          </a:p>
        </p:txBody>
      </p:sp>
      <p:pic>
        <p:nvPicPr>
          <p:cNvPr id="20" name="Picture 19"/>
          <p:cNvPicPr/>
          <p:nvPr/>
        </p:nvPicPr>
        <p:blipFill>
          <a:blip r:embed="rId3"/>
          <a:stretch>
            <a:fillRect/>
          </a:stretch>
        </p:blipFill>
        <p:spPr>
          <a:xfrm>
            <a:off x="9045526" y="2188964"/>
            <a:ext cx="5303520" cy="51242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2350" y="572691"/>
            <a:ext cx="11696224" cy="660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Core Data Structures: The "Smart" in Smart Voting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02350" y="1634252"/>
            <a:ext cx="1322570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project utilizes a multi-data structure approach for maximum efficiency and security.</a:t>
            </a:r>
            <a:endParaRPr lang="en-US" sz="2000" b="1" dirty="0"/>
          </a:p>
        </p:txBody>
      </p:sp>
      <p:sp>
        <p:nvSpPr>
          <p:cNvPr id="4" name="Shape 2"/>
          <p:cNvSpPr/>
          <p:nvPr/>
        </p:nvSpPr>
        <p:spPr>
          <a:xfrm>
            <a:off x="702350" y="2181106"/>
            <a:ext cx="13225701" cy="1218486"/>
          </a:xfrm>
          <a:prstGeom prst="roundRect">
            <a:avLst>
              <a:gd name="adj" fmla="val 24705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25210" y="2203966"/>
            <a:ext cx="802719" cy="1172766"/>
          </a:xfrm>
          <a:prstGeom prst="roundRect">
            <a:avLst>
              <a:gd name="adj" fmla="val 34083"/>
            </a:avLst>
          </a:prstGeom>
          <a:solidFill>
            <a:srgbClr val="D4E9F7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972264" y="2639854"/>
            <a:ext cx="300990" cy="30099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728549" y="2404586"/>
            <a:ext cx="3189446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Linked Lists: Voter Storage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1728549" y="2855000"/>
            <a:ext cx="1197602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Dynamic memory allocation for flexible voter registration without fixed size limits.</a:t>
            </a:r>
            <a:endParaRPr lang="en-US" b="1" dirty="0"/>
          </a:p>
        </p:txBody>
      </p:sp>
      <p:sp>
        <p:nvSpPr>
          <p:cNvPr id="9" name="Shape 6"/>
          <p:cNvSpPr/>
          <p:nvPr/>
        </p:nvSpPr>
        <p:spPr>
          <a:xfrm>
            <a:off x="702350" y="3600212"/>
            <a:ext cx="13225701" cy="1218486"/>
          </a:xfrm>
          <a:prstGeom prst="roundRect">
            <a:avLst>
              <a:gd name="adj" fmla="val 24705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25210" y="3623072"/>
            <a:ext cx="802719" cy="1172766"/>
          </a:xfrm>
          <a:prstGeom prst="roundRect">
            <a:avLst>
              <a:gd name="adj" fmla="val 34083"/>
            </a:avLst>
          </a:prstGeom>
          <a:solidFill>
            <a:srgbClr val="D4E9F7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972264" y="4058960"/>
            <a:ext cx="300990" cy="30099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728549" y="3823692"/>
            <a:ext cx="3662720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AVL Trees: Fast Authentication</a:t>
            </a:r>
            <a:endParaRPr lang="en-US" sz="2050" dirty="0"/>
          </a:p>
        </p:txBody>
      </p:sp>
      <p:sp>
        <p:nvSpPr>
          <p:cNvPr id="13" name="Text 9"/>
          <p:cNvSpPr/>
          <p:nvPr/>
        </p:nvSpPr>
        <p:spPr>
          <a:xfrm>
            <a:off x="1728549" y="4274106"/>
            <a:ext cx="1197602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Reduces search complexity to O(log n), preventing bottlenecks during voter verification.</a:t>
            </a:r>
            <a:endParaRPr lang="en-US" b="1" dirty="0"/>
          </a:p>
        </p:txBody>
      </p:sp>
      <p:sp>
        <p:nvSpPr>
          <p:cNvPr id="14" name="Shape 10"/>
          <p:cNvSpPr/>
          <p:nvPr/>
        </p:nvSpPr>
        <p:spPr>
          <a:xfrm>
            <a:off x="702350" y="5019318"/>
            <a:ext cx="13225701" cy="1218486"/>
          </a:xfrm>
          <a:prstGeom prst="roundRect">
            <a:avLst>
              <a:gd name="adj" fmla="val 24705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725210" y="5042178"/>
            <a:ext cx="802719" cy="1172766"/>
          </a:xfrm>
          <a:prstGeom prst="roundRect">
            <a:avLst>
              <a:gd name="adj" fmla="val 34083"/>
            </a:avLst>
          </a:prstGeom>
          <a:solidFill>
            <a:srgbClr val="D4E9F7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972264" y="5478066"/>
            <a:ext cx="300990" cy="30099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728549" y="5242798"/>
            <a:ext cx="2725936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Stacks: Undo Last Vote</a:t>
            </a:r>
            <a:endParaRPr lang="en-US" sz="2050" dirty="0"/>
          </a:p>
        </p:txBody>
      </p:sp>
      <p:sp>
        <p:nvSpPr>
          <p:cNvPr id="18" name="Text 13"/>
          <p:cNvSpPr/>
          <p:nvPr/>
        </p:nvSpPr>
        <p:spPr>
          <a:xfrm>
            <a:off x="1728549" y="5693212"/>
            <a:ext cx="1197602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Powers the unique "Undo Vote" feature using the LIFO (Last In First Out) principle.</a:t>
            </a:r>
            <a:endParaRPr lang="en-US" b="1" dirty="0"/>
          </a:p>
        </p:txBody>
      </p:sp>
      <p:sp>
        <p:nvSpPr>
          <p:cNvPr id="19" name="Shape 14"/>
          <p:cNvSpPr/>
          <p:nvPr/>
        </p:nvSpPr>
        <p:spPr>
          <a:xfrm>
            <a:off x="702350" y="6438424"/>
            <a:ext cx="13225701" cy="1218486"/>
          </a:xfrm>
          <a:prstGeom prst="roundRect">
            <a:avLst>
              <a:gd name="adj" fmla="val 24705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725210" y="6461284"/>
            <a:ext cx="802719" cy="1172766"/>
          </a:xfrm>
          <a:prstGeom prst="roundRect">
            <a:avLst>
              <a:gd name="adj" fmla="val 34083"/>
            </a:avLst>
          </a:prstGeom>
          <a:solidFill>
            <a:srgbClr val="D4E9F7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972264" y="6897172"/>
            <a:ext cx="300990" cy="30099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728549" y="6661904"/>
            <a:ext cx="3531632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2D Arrays: Real-time Counting</a:t>
            </a:r>
            <a:endParaRPr lang="en-US" sz="2050" dirty="0"/>
          </a:p>
        </p:txBody>
      </p:sp>
      <p:sp>
        <p:nvSpPr>
          <p:cNvPr id="23" name="Text 17"/>
          <p:cNvSpPr/>
          <p:nvPr/>
        </p:nvSpPr>
        <p:spPr>
          <a:xfrm>
            <a:off x="1728549" y="7112318"/>
            <a:ext cx="1197602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Enables constant-time access for instantaneous vote counting across multiple parties and stations.</a:t>
            </a:r>
            <a:endParaRPr lang="en-US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7335" y="461486"/>
            <a:ext cx="7969329" cy="1103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Functional Workflow: The Voting Process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87335" y="1897380"/>
            <a:ext cx="167759" cy="167759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335" y="2079308"/>
            <a:ext cx="7969329" cy="2286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587335" y="2208848"/>
            <a:ext cx="2208014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Station Selection</a:t>
            </a:r>
            <a:endParaRPr lang="en-US" sz="2000" dirty="0"/>
          </a:p>
        </p:txBody>
      </p:sp>
      <p:sp>
        <p:nvSpPr>
          <p:cNvPr id="7" name="Text 2"/>
          <p:cNvSpPr/>
          <p:nvPr/>
        </p:nvSpPr>
        <p:spPr>
          <a:xfrm>
            <a:off x="587335" y="2585442"/>
            <a:ext cx="7969329" cy="608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user first selects their designated polling station from the </a:t>
            </a:r>
            <a:endParaRPr lang="en-US" b="1" dirty="0" smtClean="0">
              <a:solidFill>
                <a:srgbClr val="384653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l">
              <a:lnSpc>
                <a:spcPts val="2100"/>
              </a:lnSpc>
              <a:buNone/>
            </a:pPr>
            <a:r>
              <a:rPr lang="en-US" b="1" dirty="0" smtClean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available </a:t>
            </a: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options.</a:t>
            </a:r>
            <a:endParaRPr lang="en-US" b="1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87335" y="3194209"/>
            <a:ext cx="167759" cy="167759"/>
          </a:xfrm>
          <a:prstGeom prst="rect">
            <a:avLst/>
          </a:prstGeom>
        </p:spPr>
      </p:pic>
      <p:pic>
        <p:nvPicPr>
          <p:cNvPr id="9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335" y="3385304"/>
            <a:ext cx="7969329" cy="22860"/>
          </a:xfrm>
          <a:prstGeom prst="rect">
            <a:avLst/>
          </a:prstGeom>
        </p:spPr>
      </p:pic>
      <p:sp>
        <p:nvSpPr>
          <p:cNvPr id="10" name="Text 3"/>
          <p:cNvSpPr/>
          <p:nvPr/>
        </p:nvSpPr>
        <p:spPr>
          <a:xfrm>
            <a:off x="587335" y="3539133"/>
            <a:ext cx="2208014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Voter Authentication</a:t>
            </a:r>
            <a:endParaRPr lang="en-US" sz="2000" dirty="0"/>
          </a:p>
        </p:txBody>
      </p:sp>
      <p:sp>
        <p:nvSpPr>
          <p:cNvPr id="11" name="Text 4"/>
          <p:cNvSpPr/>
          <p:nvPr/>
        </p:nvSpPr>
        <p:spPr>
          <a:xfrm>
            <a:off x="587335" y="3915728"/>
            <a:ext cx="7969329" cy="536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Voters enter their unique ID and name; the system swiftly verifies their credentials via the optimized AVL Tree.</a:t>
            </a:r>
            <a:endParaRPr lang="en-US" b="1" dirty="0"/>
          </a:p>
        </p:txBody>
      </p:sp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587335" y="4759404"/>
            <a:ext cx="167759" cy="167759"/>
          </a:xfrm>
          <a:prstGeom prst="rect">
            <a:avLst/>
          </a:prstGeom>
        </p:spPr>
      </p:pic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335" y="4967168"/>
            <a:ext cx="7969329" cy="22860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587335" y="5137785"/>
            <a:ext cx="2208014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Casting &amp; Interaction</a:t>
            </a:r>
            <a:endParaRPr lang="en-US" sz="2000" dirty="0"/>
          </a:p>
        </p:txBody>
      </p:sp>
      <p:sp>
        <p:nvSpPr>
          <p:cNvPr id="15" name="Text 6"/>
          <p:cNvSpPr/>
          <p:nvPr/>
        </p:nvSpPr>
        <p:spPr>
          <a:xfrm>
            <a:off x="587335" y="5514380"/>
            <a:ext cx="7969329" cy="536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Once authenticated, the voter can cast their vote, utilize the "undo vote" feature if a mistake is made, or view live results.</a:t>
            </a:r>
            <a:endParaRPr lang="en-US" b="1" dirty="0"/>
          </a:p>
        </p:txBody>
      </p:sp>
      <p:pic>
        <p:nvPicPr>
          <p:cNvPr id="16" name="Image 7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587335" y="6324600"/>
            <a:ext cx="167759" cy="167759"/>
          </a:xfrm>
          <a:prstGeom prst="rect">
            <a:avLst/>
          </a:prstGeom>
        </p:spPr>
      </p:pic>
      <p:pic>
        <p:nvPicPr>
          <p:cNvPr id="17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335" y="6549152"/>
            <a:ext cx="7969329" cy="22860"/>
          </a:xfrm>
          <a:prstGeom prst="rect">
            <a:avLst/>
          </a:prstGeom>
        </p:spPr>
      </p:pic>
      <p:sp>
        <p:nvSpPr>
          <p:cNvPr id="18" name="Text 7"/>
          <p:cNvSpPr/>
          <p:nvPr/>
        </p:nvSpPr>
        <p:spPr>
          <a:xfrm>
            <a:off x="587335" y="6736437"/>
            <a:ext cx="2208014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Security Check</a:t>
            </a:r>
            <a:endParaRPr lang="en-US" sz="2000" dirty="0"/>
          </a:p>
        </p:txBody>
      </p:sp>
      <p:sp>
        <p:nvSpPr>
          <p:cNvPr id="19" name="Text 8"/>
          <p:cNvSpPr/>
          <p:nvPr/>
        </p:nvSpPr>
        <p:spPr>
          <a:xfrm>
            <a:off x="587335" y="7113032"/>
            <a:ext cx="796932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system immediately updates the voter's status to </a:t>
            </a:r>
            <a:r>
              <a:rPr lang="en-US" b="1" dirty="0">
                <a:solidFill>
                  <a:srgbClr val="384653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hasVoted = true</a:t>
            </a: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effectively preventing any duplicate votes.</a:t>
            </a:r>
            <a:endParaRPr lang="en-US" b="1" dirty="0"/>
          </a:p>
        </p:txBody>
      </p:sp>
      <p:pic>
        <p:nvPicPr>
          <p:cNvPr id="21" name="Picture 20"/>
          <p:cNvPicPr/>
          <p:nvPr/>
        </p:nvPicPr>
        <p:blipFill>
          <a:blip r:embed="rId13"/>
          <a:stretch>
            <a:fillRect/>
          </a:stretch>
        </p:blipFill>
        <p:spPr>
          <a:xfrm>
            <a:off x="9129931" y="2484835"/>
            <a:ext cx="5133487" cy="490037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3039" y="868084"/>
            <a:ext cx="8217456" cy="472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Interface Showcase: Clarity &amp; Transparency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03039" y="1715868"/>
            <a:ext cx="2165152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Console-Based </a:t>
            </a:r>
            <a:r>
              <a:rPr lang="en-US" sz="2000" b="1" dirty="0" smtClean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Efficiency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503039" y="2280040"/>
            <a:ext cx="6636901" cy="689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system features a clean, intuitive, menu-driven interface designed to guide users seamlessly through every step of the voting process. This ensures ease of use and reduces potential errors.</a:t>
            </a:r>
            <a:endParaRPr lang="en-US" b="1" dirty="0"/>
          </a:p>
        </p:txBody>
      </p:sp>
      <p:sp>
        <p:nvSpPr>
          <p:cNvPr id="6" name="Text 3"/>
          <p:cNvSpPr/>
          <p:nvPr/>
        </p:nvSpPr>
        <p:spPr>
          <a:xfrm>
            <a:off x="7498080" y="1715868"/>
            <a:ext cx="1891308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Visual Analytics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498080" y="2297190"/>
            <a:ext cx="6636901" cy="689729"/>
          </a:xfrm>
          <a:prstGeom prst="rect">
            <a:avLst/>
          </a:prstGeom>
          <a:noFill/>
          <a:ln/>
        </p:spPr>
        <p:txBody>
          <a:bodyPr wrap="square" lIns="0" tIns="0" rIns="0" bIns="0" numCol="1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Experience real-time transparency with dynamic graphs and instant winning margin calculations. This visual feedback keeps both voters and administrators informed of the election's progress in real-time.</a:t>
            </a:r>
            <a:endParaRPr lang="en-US" b="1" dirty="0"/>
          </a:p>
        </p:txBody>
      </p:sp>
      <p:pic>
        <p:nvPicPr>
          <p:cNvPr id="9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776238" y="3685735"/>
            <a:ext cx="5565775" cy="3516923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4"/>
          <a:stretch>
            <a:fillRect/>
          </a:stretch>
        </p:blipFill>
        <p:spPr>
          <a:xfrm>
            <a:off x="8065295" y="3685736"/>
            <a:ext cx="5502470" cy="35169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627" y="506135"/>
            <a:ext cx="7880747" cy="11872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Advantages &amp; Limitations: A Balanced Perspective</a:t>
            </a:r>
            <a:endParaRPr lang="en-US" sz="3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99254" y="2200870"/>
            <a:ext cx="270629" cy="2706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18009" y="2167057"/>
            <a:ext cx="3133844" cy="712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Optimized Search Performance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218009" y="2971122"/>
            <a:ext cx="3133844" cy="577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Leverages AVL Trees for fast and efficient data retrieval.</a:t>
            </a:r>
            <a:endParaRPr lang="en-US" b="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99254" y="4031813"/>
            <a:ext cx="270629" cy="2706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218009" y="3998000"/>
            <a:ext cx="3133844" cy="712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Modular &amp; Maintainable Code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218009" y="4890611"/>
            <a:ext cx="3133844" cy="86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Designed for easy updates, extensions, and future development.</a:t>
            </a:r>
            <a:endParaRPr lang="en-US" b="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699254" y="6151483"/>
            <a:ext cx="270629" cy="2706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218009" y="6117669"/>
            <a:ext cx="2849523" cy="356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Strict Error Handling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218009" y="6654165"/>
            <a:ext cx="3133844" cy="86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Robust checks for unregistered or duplicate voters ensure election integrity.</a:t>
            </a:r>
            <a:endParaRPr lang="en-US" b="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99767" y="2291179"/>
            <a:ext cx="90130" cy="9013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070277" y="2167057"/>
            <a:ext cx="3370897" cy="356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 Permanent File Storage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5070277" y="2703552"/>
            <a:ext cx="3449717" cy="86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is reset after each session, requiring future implementation for persistence.</a:t>
            </a:r>
            <a:endParaRPr lang="en-US" b="1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99767" y="4054733"/>
            <a:ext cx="90130" cy="90130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5070277" y="3930610"/>
            <a:ext cx="3449717" cy="712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Single-User Console Interface</a:t>
            </a:r>
            <a:endParaRPr lang="en-US" sz="2200" dirty="0"/>
          </a:p>
        </p:txBody>
      </p:sp>
      <p:sp>
        <p:nvSpPr>
          <p:cNvPr id="18" name="Text 10"/>
          <p:cNvSpPr/>
          <p:nvPr/>
        </p:nvSpPr>
        <p:spPr>
          <a:xfrm>
            <a:off x="5070277" y="4823222"/>
            <a:ext cx="3449717" cy="86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Currently limited to a single user at a time; a GUI is planned for multi-user access.</a:t>
            </a:r>
            <a:endParaRPr lang="en-US" b="1" dirty="0"/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53482" y="583049"/>
            <a:ext cx="7612261" cy="438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 &amp; Future Work: Building on Innovation</a:t>
            </a:r>
            <a:endParaRPr lang="en-US" sz="2750" dirty="0"/>
          </a:p>
        </p:txBody>
      </p:sp>
      <p:sp>
        <p:nvSpPr>
          <p:cNvPr id="4" name="Shape 1"/>
          <p:cNvSpPr/>
          <p:nvPr/>
        </p:nvSpPr>
        <p:spPr>
          <a:xfrm>
            <a:off x="5953482" y="1422321"/>
            <a:ext cx="8209836" cy="1466017"/>
          </a:xfrm>
          <a:prstGeom prst="roundRect">
            <a:avLst>
              <a:gd name="adj" fmla="val 4990"/>
            </a:avLst>
          </a:prstGeom>
          <a:solidFill>
            <a:srgbClr val="FFFFFF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3482" y="1407081"/>
            <a:ext cx="8209836" cy="6096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8256" y="1222177"/>
            <a:ext cx="400288" cy="400288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9978271" y="1342192"/>
            <a:ext cx="160139" cy="160139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102071" y="1624251"/>
            <a:ext cx="2107287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Conclusion</a:t>
            </a:r>
            <a:endParaRPr lang="en-US" sz="2000" dirty="0"/>
          </a:p>
        </p:txBody>
      </p:sp>
      <p:sp>
        <p:nvSpPr>
          <p:cNvPr id="9" name="Text 3"/>
          <p:cNvSpPr/>
          <p:nvPr/>
        </p:nvSpPr>
        <p:spPr>
          <a:xfrm>
            <a:off x="6102072" y="1918976"/>
            <a:ext cx="7912656" cy="6404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successfully demonstrates how foundational Data Structure and Algorithms concepts—including Linked Lists, AVL Trees, Stacks, and Arrays—can be effectively integrated to solve complex, real-world logistical challenges with high efficiency and security.</a:t>
            </a:r>
            <a:endParaRPr lang="en-US" b="1" dirty="0"/>
          </a:p>
        </p:txBody>
      </p:sp>
      <p:sp>
        <p:nvSpPr>
          <p:cNvPr id="10" name="Shape 4"/>
          <p:cNvSpPr/>
          <p:nvPr/>
        </p:nvSpPr>
        <p:spPr>
          <a:xfrm>
            <a:off x="5953482" y="3221831"/>
            <a:ext cx="8209836" cy="1252538"/>
          </a:xfrm>
          <a:prstGeom prst="roundRect">
            <a:avLst>
              <a:gd name="adj" fmla="val 5840"/>
            </a:avLst>
          </a:prstGeom>
          <a:solidFill>
            <a:srgbClr val="FFFFFF"/>
          </a:solidFill>
          <a:ln/>
        </p:spPr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3482" y="3206591"/>
            <a:ext cx="8209836" cy="60960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8256" y="3021687"/>
            <a:ext cx="400288" cy="400288"/>
          </a:xfrm>
          <a:prstGeom prst="rect">
            <a:avLst/>
          </a:prstGeom>
        </p:spPr>
      </p:pic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9978271" y="3141702"/>
            <a:ext cx="160139" cy="160139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6102072" y="3555444"/>
            <a:ext cx="2525792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Implementing File Handling</a:t>
            </a:r>
            <a:endParaRPr lang="en-US" sz="2000" dirty="0"/>
          </a:p>
        </p:txBody>
      </p:sp>
      <p:sp>
        <p:nvSpPr>
          <p:cNvPr id="15" name="Text 6"/>
          <p:cNvSpPr/>
          <p:nvPr/>
        </p:nvSpPr>
        <p:spPr>
          <a:xfrm>
            <a:off x="6102072" y="3898821"/>
            <a:ext cx="7912656" cy="426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next step is to integrate persistent data storage to ensure election records and voter information are retained across sessions.</a:t>
            </a:r>
            <a:endParaRPr lang="en-US" b="1" dirty="0"/>
          </a:p>
        </p:txBody>
      </p:sp>
      <p:sp>
        <p:nvSpPr>
          <p:cNvPr id="16" name="Shape 7"/>
          <p:cNvSpPr/>
          <p:nvPr/>
        </p:nvSpPr>
        <p:spPr>
          <a:xfrm>
            <a:off x="5953482" y="4807863"/>
            <a:ext cx="8209836" cy="1252538"/>
          </a:xfrm>
          <a:prstGeom prst="roundRect">
            <a:avLst>
              <a:gd name="adj" fmla="val 5840"/>
            </a:avLst>
          </a:prstGeom>
          <a:solidFill>
            <a:srgbClr val="FFFFFF"/>
          </a:solidFill>
          <a:ln/>
        </p:spPr>
      </p:sp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3482" y="4792623"/>
            <a:ext cx="8209836" cy="60960"/>
          </a:xfrm>
          <a:prstGeom prst="rect">
            <a:avLst/>
          </a:prstGeom>
        </p:spPr>
      </p:pic>
      <p:pic>
        <p:nvPicPr>
          <p:cNvPr id="18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8256" y="4607719"/>
            <a:ext cx="400288" cy="400288"/>
          </a:xfrm>
          <a:prstGeom prst="rect">
            <a:avLst/>
          </a:prstGeom>
        </p:spPr>
      </p:pic>
      <p:pic>
        <p:nvPicPr>
          <p:cNvPr id="19" name="Image 9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9978271" y="4727734"/>
            <a:ext cx="160139" cy="160139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6102072" y="5141476"/>
            <a:ext cx="3106341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Developing a GUI-based Interface</a:t>
            </a:r>
            <a:endParaRPr lang="en-US" sz="2000" dirty="0"/>
          </a:p>
        </p:txBody>
      </p:sp>
      <p:sp>
        <p:nvSpPr>
          <p:cNvPr id="21" name="Text 9"/>
          <p:cNvSpPr/>
          <p:nvPr/>
        </p:nvSpPr>
        <p:spPr>
          <a:xfrm>
            <a:off x="6102072" y="5484852"/>
            <a:ext cx="7912656" cy="426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aim to transition from the console to a graphical user interface for enhanced accessibility and a more intuitive user experience.</a:t>
            </a:r>
            <a:endParaRPr lang="en-US" b="1" dirty="0"/>
          </a:p>
        </p:txBody>
      </p:sp>
      <p:sp>
        <p:nvSpPr>
          <p:cNvPr id="22" name="Shape 10"/>
          <p:cNvSpPr/>
          <p:nvPr/>
        </p:nvSpPr>
        <p:spPr>
          <a:xfrm>
            <a:off x="5953482" y="6393894"/>
            <a:ext cx="8209836" cy="1252538"/>
          </a:xfrm>
          <a:prstGeom prst="roundRect">
            <a:avLst>
              <a:gd name="adj" fmla="val 5840"/>
            </a:avLst>
          </a:prstGeom>
          <a:solidFill>
            <a:srgbClr val="FFFFFF"/>
          </a:solidFill>
          <a:ln/>
        </p:spPr>
      </p:sp>
      <p:pic>
        <p:nvPicPr>
          <p:cNvPr id="23" name="Image 1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3482" y="6378654"/>
            <a:ext cx="8209836" cy="60960"/>
          </a:xfrm>
          <a:prstGeom prst="rect">
            <a:avLst/>
          </a:prstGeom>
        </p:spPr>
      </p:pic>
      <p:pic>
        <p:nvPicPr>
          <p:cNvPr id="24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8256" y="6193750"/>
            <a:ext cx="400288" cy="400288"/>
          </a:xfrm>
          <a:prstGeom prst="rect">
            <a:avLst/>
          </a:prstGeom>
        </p:spPr>
      </p:pic>
      <p:pic>
        <p:nvPicPr>
          <p:cNvPr id="25" name="Image 1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17"/>
              </a:ext>
            </a:extLst>
          </a:blip>
          <a:stretch>
            <a:fillRect/>
          </a:stretch>
        </p:blipFill>
        <p:spPr>
          <a:xfrm>
            <a:off x="9978271" y="6313765"/>
            <a:ext cx="160139" cy="160139"/>
          </a:xfrm>
          <a:prstGeom prst="rect">
            <a:avLst/>
          </a:prstGeom>
        </p:spPr>
      </p:pic>
      <p:sp>
        <p:nvSpPr>
          <p:cNvPr id="26" name="Text 11"/>
          <p:cNvSpPr/>
          <p:nvPr/>
        </p:nvSpPr>
        <p:spPr>
          <a:xfrm>
            <a:off x="6102072" y="6727508"/>
            <a:ext cx="2704862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Adding Advanced Encryption</a:t>
            </a:r>
            <a:endParaRPr lang="en-US" sz="2000" dirty="0"/>
          </a:p>
        </p:txBody>
      </p:sp>
      <p:sp>
        <p:nvSpPr>
          <p:cNvPr id="27" name="Text 12"/>
          <p:cNvSpPr/>
          <p:nvPr/>
        </p:nvSpPr>
        <p:spPr>
          <a:xfrm>
            <a:off x="6102072" y="7070884"/>
            <a:ext cx="7912656" cy="426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further bolster security, we plan to implement sophisticated encryption protocols for all sensitive voter data and election results.</a:t>
            </a:r>
            <a:endParaRPr lang="en-US" b="1" dirty="0"/>
          </a:p>
        </p:txBody>
      </p:sp>
      <p:sp>
        <p:nvSpPr>
          <p:cNvPr id="28" name="AutoShape 2" descr="EVMs: Technical safeguards and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4" descr="EVMs: Technical safeguards and ..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6" name="Picture 8" descr="Understanding the difference between Electronic Voting Machines and Ballot  Papers - India Today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58265" cy="822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754</Words>
  <Application>Microsoft Office PowerPoint</Application>
  <PresentationFormat>Custom</PresentationFormat>
  <Paragraphs>96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Consolas</vt:lpstr>
      <vt:lpstr>Wingdings</vt:lpstr>
      <vt:lpstr>Barlow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Nuoreen</dc:creator>
  <cp:lastModifiedBy>Nuoreen</cp:lastModifiedBy>
  <cp:revision>7</cp:revision>
  <dcterms:created xsi:type="dcterms:W3CDTF">2025-12-29T17:54:48Z</dcterms:created>
  <dcterms:modified xsi:type="dcterms:W3CDTF">2025-12-29T18:51:18Z</dcterms:modified>
</cp:coreProperties>
</file>